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7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 Slab"/>
      <p:regular r:id="rId14"/>
      <p:bold r:id="rId15"/>
    </p:embeddedFon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Helvetica Neue"/>
      <p:regular r:id="rId28"/>
      <p:bold r:id="rId29"/>
      <p:italic r:id="rId30"/>
      <p:boldItalic r:id="rId31"/>
    </p:embeddedFont>
    <p:embeddedFont>
      <p:font typeface="Helvetica Neue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  <p:ext uri="http://customooxmlschemas.google.com/">
      <go:slidesCustomData xmlns:go="http://customooxmlschemas.google.com/" r:id="rId36" roundtripDataSignature="AMtx7mgANXzBmdhwbsAi0BdxsqBXlCEo1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512" orient="horz"/>
        <p:guide pos="2899" orient="horz"/>
        <p:guide pos="48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HelveticaNeue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HelveticaNeue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HelveticaNeue-boldItalic.fntdata"/><Relationship Id="rId30" Type="http://schemas.openxmlformats.org/officeDocument/2006/relationships/font" Target="fonts/HelveticaNeue-italic.fntdata"/><Relationship Id="rId11" Type="http://schemas.openxmlformats.org/officeDocument/2006/relationships/slide" Target="slides/slide5.xml"/><Relationship Id="rId33" Type="http://schemas.openxmlformats.org/officeDocument/2006/relationships/font" Target="fonts/HelveticaNeueLight-bold.fntdata"/><Relationship Id="rId10" Type="http://schemas.openxmlformats.org/officeDocument/2006/relationships/slide" Target="slides/slide4.xml"/><Relationship Id="rId32" Type="http://schemas.openxmlformats.org/officeDocument/2006/relationships/font" Target="fonts/HelveticaNeueLight-regular.fntdata"/><Relationship Id="rId13" Type="http://schemas.openxmlformats.org/officeDocument/2006/relationships/slide" Target="slides/slide7.xml"/><Relationship Id="rId35" Type="http://schemas.openxmlformats.org/officeDocument/2006/relationships/font" Target="fonts/HelveticaNeueLight-boldItalic.fntdata"/><Relationship Id="rId12" Type="http://schemas.openxmlformats.org/officeDocument/2006/relationships/slide" Target="slides/slide6.xml"/><Relationship Id="rId34" Type="http://schemas.openxmlformats.org/officeDocument/2006/relationships/font" Target="fonts/HelveticaNeueLight-italic.fntdata"/><Relationship Id="rId15" Type="http://schemas.openxmlformats.org/officeDocument/2006/relationships/font" Target="fonts/RobotoSlab-bold.fntdata"/><Relationship Id="rId14" Type="http://schemas.openxmlformats.org/officeDocument/2006/relationships/font" Target="fonts/RobotoSlab-regular.fntdata"/><Relationship Id="rId36" Type="http://customschemas.google.com/relationships/presentationmetadata" Target="meta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23.png>
</file>

<file path=ppt/media/image24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c86d35b90a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9" name="Google Shape;219;gc86d35b90a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c8d7a33d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gc8d7a33d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8d7a33d4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c8d7a33d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01a8e54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f01a8e54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f01a8e545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f01a8e545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3.jpg"/><Relationship Id="rId5" Type="http://schemas.openxmlformats.org/officeDocument/2006/relationships/image" Target="../media/image6.jpg"/><Relationship Id="rId6" Type="http://schemas.openxmlformats.org/officeDocument/2006/relationships/image" Target="../media/image7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Relationship Id="rId3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sson opening sty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2" type="title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b="1" sz="34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Slide Style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2" name="Google Shape;5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lit Screen Style">
  <p:cSld name="SECTION_TITLE_AND_DESCRI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6" name="Google Shape;56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7" name="Google Shape;57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8" name="Google Shape;5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42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, round photo">
  <p:cSld name="CUSTOM_9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7" name="Google Shape;6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8" name="Google Shape;6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69" name="Google Shape;69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44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Observe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1" name="Google Shape;71;p44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4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44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b="1" i="0" lang="en" sz="9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44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Engage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75" name="Google Shape;75;p44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Immerse</a:t>
            </a:r>
            <a:endParaRPr b="0" i="0" sz="1800" u="none" cap="none" strike="noStrike">
              <a:solidFill>
                <a:srgbClr val="0000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76" name="Google Shape;76;p44"/>
          <p:cNvPicPr preferRelativeResize="0"/>
          <p:nvPr/>
        </p:nvPicPr>
        <p:blipFill rotWithShape="1">
          <a:blip r:embed="rId4">
            <a:alphaModFix/>
          </a:blip>
          <a:srcRect b="0" l="17202" r="17189" t="0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7" name="Google Shape;77;p44"/>
          <p:cNvPicPr preferRelativeResize="0"/>
          <p:nvPr/>
        </p:nvPicPr>
        <p:blipFill rotWithShape="1">
          <a:blip r:embed="rId5">
            <a:alphaModFix/>
          </a:blip>
          <a:srcRect b="1340" l="17602" r="17989" t="1331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78" name="Google Shape;78;p44"/>
          <p:cNvPicPr preferRelativeResize="0"/>
          <p:nvPr/>
        </p:nvPicPr>
        <p:blipFill rotWithShape="1">
          <a:blip r:embed="rId6">
            <a:alphaModFix/>
          </a:blip>
          <a:srcRect b="16682" l="26005" r="30257" t="16689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9" name="Google Shape;79;p44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44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 or “guerrilla” encounters 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44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44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b="0" i="0" sz="3000" u="none" cap="none" strike="noStrike">
              <a:solidFill>
                <a:srgbClr val="2DC5F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w Chapter - Light Blue">
  <p:cSld name="CUSTOM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5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86" name="Google Shape;86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87" name="Google Shape;87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Violet">
  <p:cSld name="CUSTOM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46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1" name="Google Shape;91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2" name="Google Shape;92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Red">
  <p:cSld name="CUSTOM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4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7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96" name="Google Shape;96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97" name="Google Shape;97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Yellow">
  <p:cSld name="CUSTOM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8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1" name="Google Shape;10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2" name="Google Shape;102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Light Green">
  <p:cSld name="CUSTOM_1_1_1_1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49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06" name="Google Shape;10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07" name="Google Shape;107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 Blue">
  <p:cSld name="CUSTOM_1_1_1_1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50"/>
          <p:cNvSpPr txBox="1"/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Image" id="111" name="Google Shape;111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2" name="Google Shape;112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 Slide Style" type="blank">
  <p:cSld name="BLANK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5" name="Google Shape;11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6" name="Google Shape;116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+ Image Style">
  <p:cSld name="CUSTOM_6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52"/>
          <p:cNvPicPr preferRelativeResize="0"/>
          <p:nvPr/>
        </p:nvPicPr>
        <p:blipFill rotWithShape="1">
          <a:blip r:embed="rId2">
            <a:alphaModFix/>
          </a:blip>
          <a:srcRect b="0" l="10533" r="1683" t="0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19" name="Google Shape;119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0" name="Google Shape;120;p5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ctivity Slide Style">
  <p:cSld name="CUSTOM_7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2" name="Google Shape;122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3" name="Google Shape;123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25" name="Google Shape;12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6" name="Google Shape;126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28" name="Google Shape;128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54"/>
          <p:cNvCxnSpPr/>
          <p:nvPr/>
        </p:nvCxnSpPr>
        <p:spPr>
          <a:xfrm flipH="1" rot="10800000">
            <a:off x="861725" y="-29400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64C3F5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Features with emoji Style">
  <p:cSld name="CUSTOM_8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34" name="Google Shape;134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und Photo and bullet points Style">
  <p:cSld name="CUSTOM_4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56"/>
          <p:cNvPicPr preferRelativeResize="0"/>
          <p:nvPr/>
        </p:nvPicPr>
        <p:blipFill rotWithShape="1">
          <a:blip r:embed="rId2">
            <a:alphaModFix/>
          </a:blip>
          <a:srcRect b="0" l="0" r="33466" t="0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57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s Style">
  <p:cSld name="CUSTOM_2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58"/>
          <p:cNvPicPr preferRelativeResize="0"/>
          <p:nvPr/>
        </p:nvPicPr>
        <p:blipFill rotWithShape="1">
          <a:blip r:embed="rId2">
            <a:alphaModFix/>
          </a:blip>
          <a:srcRect b="0" l="16002" r="15783" t="0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58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b="1" i="0" lang="en" sz="3000" u="none" cap="none" strike="noStrike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i="0" sz="3000" u="none" cap="none" strike="noStrike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b="1" i="0" sz="3000" u="none" cap="none" strike="noStrike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descr="Image" id="142" name="Google Shape;142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3" name="Google Shape;143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tyle">
  <p:cSld name="CUSTOM_3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5" name="Google Shape;145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46" name="Google Shape;146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/3 Text - 1/3 Image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3"/>
          <p:cNvSpPr txBox="1"/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33"/>
          <p:cNvSpPr txBox="1"/>
          <p:nvPr>
            <p:ph idx="2" type="title"/>
          </p:nvPr>
        </p:nvSpPr>
        <p:spPr>
          <a:xfrm>
            <a:off x="349624" y="794825"/>
            <a:ext cx="546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33"/>
          <p:cNvSpPr txBox="1"/>
          <p:nvPr>
            <p:ph idx="1" type="body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1" name="Google Shape;21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6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6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7" name="Google Shape;157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8" name="Google Shape;1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3" name="Google Shape;17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4" name="Google Shape;1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0" name="Google Shape;18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4" name="Google Shape;184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5" name="Google Shape;185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6" name="Google Shape;18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89" name="Google Shape;18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Text - 1/2 Image">
  <p:cSld name="TITLE_AND_BODY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4"/>
          <p:cNvSpPr txBox="1"/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34"/>
          <p:cNvSpPr txBox="1"/>
          <p:nvPr>
            <p:ph idx="2" type="title"/>
          </p:nvPr>
        </p:nvSpPr>
        <p:spPr>
          <a:xfrm>
            <a:off x="349625" y="794825"/>
            <a:ext cx="4340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34"/>
          <p:cNvSpPr txBox="1"/>
          <p:nvPr>
            <p:ph idx="1" type="body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lanced Slide Style">
  <p:cSld name="CUSTOM_5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8"/>
          <p:cNvPicPr preferRelativeResize="0"/>
          <p:nvPr/>
        </p:nvPicPr>
        <p:blipFill rotWithShape="1">
          <a:blip r:embed="rId2">
            <a:alphaModFix/>
          </a:blip>
          <a:srcRect b="0" l="14558" r="0" t="0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re text + Img Slide Style">
  <p:cSld name="CAPTION_ONLY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9"/>
          <p:cNvPicPr preferRelativeResize="0"/>
          <p:nvPr/>
        </p:nvPicPr>
        <p:blipFill rotWithShape="1">
          <a:blip r:embed="rId2">
            <a:alphaModFix/>
          </a:blip>
          <a:srcRect b="0" l="39500" r="0" t="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>
  <p:cSld name="TITLE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2" name="Google Shape;202;p30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03" name="Google Shape;203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EARNING GOAL CHECKED">
  <p:cSld name="CUSTOM_7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05" name="Google Shape;20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06" name="Google Shape;20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cap="flat" cmpd="sng" w="9525">
            <a:solidFill>
              <a:srgbClr val="2DC5FA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mage" id="208" name="Google Shape;208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9" name="Google Shape;209;p31"/>
          <p:cNvCxnSpPr/>
          <p:nvPr/>
        </p:nvCxnSpPr>
        <p:spPr>
          <a:xfrm flipH="1" rot="10800000">
            <a:off x="861725" y="534795"/>
            <a:ext cx="5100" cy="2464800"/>
          </a:xfrm>
          <a:prstGeom prst="straightConnector1">
            <a:avLst/>
          </a:prstGeom>
          <a:noFill/>
          <a:ln cap="flat" cmpd="sng" w="38100">
            <a:solidFill>
              <a:srgbClr val="2DC5FA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3 Text - 2/3 Image">
  <p:cSld name="TITLE_AND_BODY_1_1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5"/>
          <p:cNvSpPr txBox="1"/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b="1" sz="1800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35"/>
          <p:cNvSpPr txBox="1"/>
          <p:nvPr>
            <p:ph idx="2" type="title"/>
          </p:nvPr>
        </p:nvSpPr>
        <p:spPr>
          <a:xfrm>
            <a:off x="349625" y="794825"/>
            <a:ext cx="271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sz="3000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35"/>
          <p:cNvSpPr txBox="1"/>
          <p:nvPr>
            <p:ph idx="1" type="body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" name="Google Shape;3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3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3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" name="Google Shape;39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ONLY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42" name="Google Shape;42;p38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cap="flat" cmpd="sng" w="19050">
            <a:solidFill>
              <a:srgbClr val="D0D0D0"/>
            </a:solidFill>
            <a:prstDash val="solid"/>
            <a:miter lim="400000"/>
            <a:headEnd len="sm" w="sm" type="none"/>
            <a:tailEnd len="sm" w="sm" type="none"/>
          </a:ln>
        </p:spPr>
      </p:cxnSp>
      <p:pic>
        <p:nvPicPr>
          <p:cNvPr id="43" name="Google Shape;43;p38"/>
          <p:cNvPicPr preferRelativeResize="0"/>
          <p:nvPr/>
        </p:nvPicPr>
        <p:blipFill rotWithShape="1">
          <a:blip r:embed="rId2">
            <a:alphaModFix/>
          </a:blip>
          <a:srcRect b="0" l="17192" r="17185" t="0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descr="Image" id="44" name="Google Shape;4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45" name="Google Shape;4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b="1" i="0" sz="3000" u="none" cap="none" strike="noStrike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3" name="Google Shape;15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4" name="Google Shape;15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"/>
          <p:cNvSpPr txBox="1"/>
          <p:nvPr>
            <p:ph type="title"/>
          </p:nvPr>
        </p:nvSpPr>
        <p:spPr>
          <a:xfrm>
            <a:off x="1959550" y="3924475"/>
            <a:ext cx="5719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BOOTCAMP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5" name="Google Shape;215;p1"/>
          <p:cNvSpPr txBox="1"/>
          <p:nvPr>
            <p:ph idx="2" type="title"/>
          </p:nvPr>
        </p:nvSpPr>
        <p:spPr>
          <a:xfrm>
            <a:off x="1935325" y="3249775"/>
            <a:ext cx="4606800" cy="6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100118" rtl="0" algn="l">
              <a:lnSpc>
                <a:spcPct val="11602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2600">
                <a:latin typeface="Roboto Medium"/>
                <a:ea typeface="Roboto Medium"/>
                <a:cs typeface="Roboto Medium"/>
                <a:sym typeface="Roboto Medium"/>
              </a:rPr>
              <a:t>For, while, break</a:t>
            </a:r>
            <a:endParaRPr b="0" sz="3900">
              <a:solidFill>
                <a:srgbClr val="2DC5FA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16" name="Google Shape;216;p1"/>
          <p:cNvPicPr preferRelativeResize="0"/>
          <p:nvPr/>
        </p:nvPicPr>
        <p:blipFill rotWithShape="1">
          <a:blip r:embed="rId3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c86d35b90a_0_87"/>
          <p:cNvSpPr txBox="1"/>
          <p:nvPr/>
        </p:nvSpPr>
        <p:spPr>
          <a:xfrm>
            <a:off x="630575" y="777900"/>
            <a:ext cx="8209800" cy="3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t/>
            </a:r>
            <a:endParaRPr b="1" i="0" sz="2300" u="none" cap="none" strike="noStrike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2196" lvl="0" marL="457200" marR="822960" rtl="0" algn="just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9044">
                <a:solidFill>
                  <a:schemeClr val="dk2"/>
                </a:solidFill>
              </a:rPr>
              <a:t>Python allows us to repeat a set of commands as many times as needed or while a condition is true.</a:t>
            </a:r>
            <a:endParaRPr sz="9044">
              <a:solidFill>
                <a:schemeClr val="dk2"/>
              </a:solidFill>
            </a:endParaRPr>
          </a:p>
          <a:p>
            <a:pPr indent="-372196" lvl="0" marL="457200" marR="822960" rtl="0" algn="just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9044">
                <a:solidFill>
                  <a:schemeClr val="dk2"/>
                </a:solidFill>
              </a:rPr>
              <a:t>When we know beforehand how many times we want to repeat a set of commands, we can use a </a:t>
            </a:r>
            <a:r>
              <a:rPr b="1" lang="en" sz="9044">
                <a:solidFill>
                  <a:srgbClr val="6AA84F"/>
                </a:solidFill>
              </a:rPr>
              <a:t>for </a:t>
            </a:r>
            <a:r>
              <a:rPr lang="en" sz="9044">
                <a:solidFill>
                  <a:schemeClr val="dk2"/>
                </a:solidFill>
              </a:rPr>
              <a:t>loop.</a:t>
            </a:r>
            <a:endParaRPr sz="9044">
              <a:solidFill>
                <a:schemeClr val="dk2"/>
              </a:solidFill>
            </a:endParaRPr>
          </a:p>
          <a:p>
            <a:pPr indent="-372196" lvl="0" marL="457200" marR="822960" rtl="0" algn="just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9044">
                <a:solidFill>
                  <a:schemeClr val="dk2"/>
                </a:solidFill>
              </a:rPr>
              <a:t>In contrast, when want to repeat a set of commands while a condition is true, we use a </a:t>
            </a:r>
            <a:r>
              <a:rPr b="1" lang="en" sz="9044">
                <a:solidFill>
                  <a:srgbClr val="6AA84F"/>
                </a:solidFill>
              </a:rPr>
              <a:t>while </a:t>
            </a:r>
            <a:r>
              <a:rPr lang="en" sz="9044">
                <a:solidFill>
                  <a:schemeClr val="dk2"/>
                </a:solidFill>
              </a:rPr>
              <a:t>loop.</a:t>
            </a:r>
            <a:endParaRPr b="1" i="0" sz="15237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t/>
            </a:r>
            <a:endParaRPr b="1" i="0" sz="7844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822960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t/>
            </a:r>
            <a:endParaRPr b="1" i="0" sz="7844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4333536" rtl="0" algn="l">
              <a:lnSpc>
                <a:spcPct val="115578"/>
              </a:lnSpc>
              <a:spcBef>
                <a:spcPts val="2016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t/>
            </a:r>
            <a:endParaRPr b="1" i="0" sz="7844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"/>
              <a:buFont typeface="Arial"/>
              <a:buNone/>
            </a:pPr>
            <a:r>
              <a:t/>
            </a:r>
            <a:endParaRPr b="0" i="0" sz="7644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c86d35b90a_0_87"/>
          <p:cNvSpPr txBox="1"/>
          <p:nvPr>
            <p:ph idx="4294967295" type="title"/>
          </p:nvPr>
        </p:nvSpPr>
        <p:spPr>
          <a:xfrm>
            <a:off x="540300" y="327000"/>
            <a:ext cx="599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Loops</a:t>
            </a: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c8d7a33d4f_0_0"/>
          <p:cNvSpPr txBox="1"/>
          <p:nvPr>
            <p:ph type="title"/>
          </p:nvPr>
        </p:nvSpPr>
        <p:spPr>
          <a:xfrm>
            <a:off x="540300" y="555600"/>
            <a:ext cx="599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For loop syntax</a:t>
            </a: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gc8d7a33d4f_0_0"/>
          <p:cNvSpPr txBox="1"/>
          <p:nvPr>
            <p:ph idx="1" type="body"/>
          </p:nvPr>
        </p:nvSpPr>
        <p:spPr>
          <a:xfrm>
            <a:off x="594900" y="1389600"/>
            <a:ext cx="78825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</a:t>
            </a:r>
            <a:r>
              <a:rPr lang="en" sz="1700"/>
              <a:t>for loop has the following syntax: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</a:t>
            </a:r>
            <a:r>
              <a:rPr b="1" lang="en" sz="1700">
                <a:solidFill>
                  <a:srgbClr val="6AA84F"/>
                </a:solidFill>
              </a:rPr>
              <a:t>for</a:t>
            </a:r>
            <a:r>
              <a:rPr lang="en" sz="1700">
                <a:solidFill>
                  <a:srgbClr val="6AA84F"/>
                </a:solidFill>
              </a:rPr>
              <a:t> </a:t>
            </a:r>
            <a:r>
              <a:rPr lang="en" sz="1700"/>
              <a:t>&lt;dummy_variable&gt; </a:t>
            </a:r>
            <a:r>
              <a:rPr b="1" lang="en" sz="1700">
                <a:solidFill>
                  <a:srgbClr val="2DC5FA"/>
                </a:solidFill>
              </a:rPr>
              <a:t>in</a:t>
            </a:r>
            <a:r>
              <a:rPr lang="en" sz="1700"/>
              <a:t> &lt;iterable&gt;</a:t>
            </a:r>
            <a:r>
              <a:rPr b="1" lang="en" sz="1700"/>
              <a:t>:</a:t>
            </a:r>
            <a:endParaRPr b="1"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	&lt;command1&gt;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	&lt;command2&gt;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	….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Where &lt;dummy_variable&gt; can be named as we want.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Where &lt;iterable&gt; can be a list, dictionary, tuple, or range()</a:t>
            </a:r>
            <a:endParaRPr sz="1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c8d7a33d4f_0_5"/>
          <p:cNvSpPr txBox="1"/>
          <p:nvPr>
            <p:ph type="title"/>
          </p:nvPr>
        </p:nvSpPr>
        <p:spPr>
          <a:xfrm>
            <a:off x="540300" y="555600"/>
            <a:ext cx="599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While loop</a:t>
            </a: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4" name="Google Shape;234;gc8d7a33d4f_0_5"/>
          <p:cNvSpPr txBox="1"/>
          <p:nvPr>
            <p:ph idx="1" type="body"/>
          </p:nvPr>
        </p:nvSpPr>
        <p:spPr>
          <a:xfrm>
            <a:off x="594900" y="1389600"/>
            <a:ext cx="78825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while loop has the following syntax: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</a:t>
            </a:r>
            <a:r>
              <a:rPr b="1" lang="en" sz="1700">
                <a:solidFill>
                  <a:srgbClr val="6AA84F"/>
                </a:solidFill>
              </a:rPr>
              <a:t>while</a:t>
            </a:r>
            <a:r>
              <a:rPr lang="en" sz="1700"/>
              <a:t> ( condition ):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	&lt;command1&gt;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	&lt;command2&gt;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	</a:t>
            </a:r>
            <a:r>
              <a:rPr lang="en" sz="1700"/>
              <a:t>...</a:t>
            </a:r>
            <a:r>
              <a:rPr lang="en" sz="1700"/>
              <a:t>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 this case, all the commands below the statement are going to be executed once and again while the condition is True. 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Some of the commands MUST change the condition as otherwise the commands will execute over and over.</a:t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f01a8e5459_0_0"/>
          <p:cNvSpPr txBox="1"/>
          <p:nvPr>
            <p:ph type="title"/>
          </p:nvPr>
        </p:nvSpPr>
        <p:spPr>
          <a:xfrm>
            <a:off x="540300" y="555600"/>
            <a:ext cx="599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Break</a:t>
            </a: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gf01a8e5459_0_0"/>
          <p:cNvSpPr txBox="1"/>
          <p:nvPr>
            <p:ph idx="1" type="body"/>
          </p:nvPr>
        </p:nvSpPr>
        <p:spPr>
          <a:xfrm>
            <a:off x="630750" y="1610625"/>
            <a:ext cx="78825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</a:t>
            </a:r>
            <a:r>
              <a:rPr b="1" lang="en" sz="1700">
                <a:solidFill>
                  <a:srgbClr val="6AA84F"/>
                </a:solidFill>
              </a:rPr>
              <a:t>break</a:t>
            </a:r>
            <a:r>
              <a:rPr lang="en" sz="1700"/>
              <a:t> command, allows us to exit any loop before exhausting all the iterations.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</a:t>
            </a:r>
            <a:r>
              <a:rPr b="1" lang="en" sz="1700">
                <a:solidFill>
                  <a:srgbClr val="6AA84F"/>
                </a:solidFill>
              </a:rPr>
              <a:t>for</a:t>
            </a:r>
            <a:r>
              <a:rPr lang="en" sz="1700"/>
              <a:t> i in range(10):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</a:t>
            </a:r>
            <a:r>
              <a:rPr b="1" lang="en" sz="1700">
                <a:solidFill>
                  <a:srgbClr val="6AA84F"/>
                </a:solidFill>
              </a:rPr>
              <a:t>If </a:t>
            </a:r>
            <a:r>
              <a:rPr lang="en" sz="1700"/>
              <a:t>( i &lt; 5 ):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	print(i)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</a:t>
            </a:r>
            <a:r>
              <a:rPr b="1" lang="en" sz="1700">
                <a:solidFill>
                  <a:srgbClr val="6AA84F"/>
                </a:solidFill>
              </a:rPr>
              <a:t>else</a:t>
            </a:r>
            <a:r>
              <a:rPr lang="en" sz="1700"/>
              <a:t>: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	</a:t>
            </a:r>
            <a:r>
              <a:rPr b="1" lang="en" sz="1700">
                <a:solidFill>
                  <a:srgbClr val="6AA84F"/>
                </a:solidFill>
              </a:rPr>
              <a:t>break</a:t>
            </a:r>
            <a:endParaRPr b="1" sz="1700">
              <a:solidFill>
                <a:srgbClr val="6AA84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f01a8e5459_0_5"/>
          <p:cNvSpPr txBox="1"/>
          <p:nvPr>
            <p:ph type="title"/>
          </p:nvPr>
        </p:nvSpPr>
        <p:spPr>
          <a:xfrm>
            <a:off x="540300" y="555600"/>
            <a:ext cx="5996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Nesting loops</a:t>
            </a:r>
            <a:r>
              <a:rPr b="1" lang="en">
                <a:solidFill>
                  <a:srgbClr val="2DC5FA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>
              <a:solidFill>
                <a:srgbClr val="2DC5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6" name="Google Shape;246;gf01a8e5459_0_5"/>
          <p:cNvSpPr txBox="1"/>
          <p:nvPr>
            <p:ph idx="1" type="body"/>
          </p:nvPr>
        </p:nvSpPr>
        <p:spPr>
          <a:xfrm>
            <a:off x="630750" y="1550350"/>
            <a:ext cx="78825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For and while loops can be combined together: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answer = “Yes”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6AA84F"/>
                </a:solidFill>
              </a:rPr>
              <a:t>while</a:t>
            </a:r>
            <a:r>
              <a:rPr lang="en" sz="1700"/>
              <a:t> ( answer == “Yes” ):</a:t>
            </a:r>
            <a:endParaRPr sz="1700"/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6AA84F"/>
                </a:solidFill>
              </a:rPr>
              <a:t>for </a:t>
            </a:r>
            <a:r>
              <a:rPr lang="en" sz="1700"/>
              <a:t>elem in my_list:</a:t>
            </a:r>
            <a:endParaRPr sz="1700"/>
          </a:p>
          <a:p>
            <a:pPr indent="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</a:t>
            </a:r>
            <a:r>
              <a:rPr b="1" lang="en" sz="1700">
                <a:solidFill>
                  <a:srgbClr val="6AA84F"/>
                </a:solidFill>
              </a:rPr>
              <a:t>If </a:t>
            </a:r>
            <a:r>
              <a:rPr lang="en" sz="1700"/>
              <a:t>( elem % 2 == 0 ):</a:t>
            </a:r>
            <a:endParaRPr sz="1700"/>
          </a:p>
          <a:p>
            <a:pPr indent="45720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print(“The element of the list is even”)</a:t>
            </a:r>
            <a:endParaRPr sz="1700"/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6AA84F"/>
                </a:solidFill>
              </a:rPr>
              <a:t>else:</a:t>
            </a:r>
            <a:endParaRPr b="1" sz="1700">
              <a:solidFill>
                <a:srgbClr val="6AA84F"/>
              </a:solidFill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print(“The element of </a:t>
            </a:r>
            <a:r>
              <a:rPr lang="en" sz="1700"/>
              <a:t>the</a:t>
            </a:r>
            <a:r>
              <a:rPr lang="en" sz="1700"/>
              <a:t> list is odd”)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		answer =  input(“Would you like me to do it again? (Yes/no)”)</a:t>
            </a:r>
            <a:endParaRPr sz="1700"/>
          </a:p>
          <a:p>
            <a:pPr indent="457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 </a:t>
            </a:r>
            <a:endParaRPr sz="1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